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0" r:id="rId1"/>
  </p:sldMasterIdLst>
  <p:notesMasterIdLst>
    <p:notesMasterId r:id="rId21"/>
  </p:notesMasterIdLst>
  <p:sldIdLst>
    <p:sldId id="309" r:id="rId2"/>
    <p:sldId id="310" r:id="rId3"/>
    <p:sldId id="284" r:id="rId4"/>
    <p:sldId id="302" r:id="rId5"/>
    <p:sldId id="311" r:id="rId6"/>
    <p:sldId id="312" r:id="rId7"/>
    <p:sldId id="283" r:id="rId8"/>
    <p:sldId id="285" r:id="rId9"/>
    <p:sldId id="314" r:id="rId10"/>
    <p:sldId id="288" r:id="rId11"/>
    <p:sldId id="292" r:id="rId12"/>
    <p:sldId id="291" r:id="rId13"/>
    <p:sldId id="295" r:id="rId14"/>
    <p:sldId id="286" r:id="rId15"/>
    <p:sldId id="296" r:id="rId16"/>
    <p:sldId id="297" r:id="rId17"/>
    <p:sldId id="303" r:id="rId18"/>
    <p:sldId id="308" r:id="rId19"/>
    <p:sldId id="31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222">
          <p15:clr>
            <a:srgbClr val="A4A3A4"/>
          </p15:clr>
        </p15:guide>
        <p15:guide id="4" pos="71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DB55FF"/>
    <a:srgbClr val="B50B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401" autoAdjust="0"/>
  </p:normalViewPr>
  <p:slideViewPr>
    <p:cSldViewPr snapToGrid="0" snapToObjects="1">
      <p:cViewPr varScale="1">
        <p:scale>
          <a:sx n="74" d="100"/>
          <a:sy n="74" d="100"/>
        </p:scale>
        <p:origin x="1714" y="96"/>
      </p:cViewPr>
      <p:guideLst>
        <p:guide orient="horz" pos="2160"/>
        <p:guide pos="2880"/>
        <p:guide orient="horz" pos="1222"/>
        <p:guide pos="714"/>
      </p:guideLst>
    </p:cSldViewPr>
  </p:slideViewPr>
  <p:notesTextViewPr>
    <p:cViewPr>
      <p:scale>
        <a:sx n="100" d="100"/>
        <a:sy n="100" d="100"/>
      </p:scale>
      <p:origin x="0" y="0"/>
    </p:cViewPr>
  </p:notesTextViewPr>
  <p:sorterViewPr>
    <p:cViewPr>
      <p:scale>
        <a:sx n="78" d="100"/>
        <a:sy n="7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8D4751-4D3D-DC43-AEEB-5A2B17252C81}" type="datetimeFigureOut">
              <a:rPr lang="en-US" smtClean="0"/>
              <a:t>2/8/2017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861144F-AA30-4145-AEEA-77DDB59989D2}" type="slidenum">
              <a:rPr lang="en-US" smtClean="0"/>
              <a:t>‹#›</a:t>
            </a:fld>
            <a:endParaRPr lang="en-US"/>
          </a:p>
        </p:txBody>
      </p:sp>
    </p:spTree>
    <p:extLst>
      <p:ext uri="{BB962C8B-B14F-4D97-AF65-F5344CB8AC3E}">
        <p14:creationId xmlns:p14="http://schemas.microsoft.com/office/powerpoint/2010/main" val="21486025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we begin to think about the coming spring and the</a:t>
            </a:r>
            <a:r>
              <a:rPr lang="en-US" baseline="0" dirty="0" smtClean="0"/>
              <a:t> reawakening of the campus landscape, the Cornell Landscape Improvement Partners is undertaking our annual evaluation of the Top 10 list. </a:t>
            </a:r>
            <a:r>
              <a:rPr lang="en-US" dirty="0" smtClean="0"/>
              <a:t>Since 2003, </a:t>
            </a:r>
            <a:r>
              <a:rPr lang="en-US" dirty="0" err="1" smtClean="0"/>
              <a:t>CLIPers</a:t>
            </a:r>
            <a:r>
              <a:rPr lang="en-US" dirty="0" smtClean="0"/>
              <a:t> has been compiling a Top 10 list of campus sites that deserve enhancement in order to bring greater attention to the stewardship needs of our campus landscape. Mostly these have been larger “University” projects that would improve the public realm utilized by the broader</a:t>
            </a:r>
            <a:r>
              <a:rPr lang="en-US" baseline="0" dirty="0" smtClean="0"/>
              <a:t> campus community and visitors. I should note that we also are always on the lookout for small areas where we can make a simple intervention to enhance the experience on campus, but the focus of the top 10 is on the larger needs. </a:t>
            </a:r>
            <a:endParaRPr lang="en-US" dirty="0"/>
          </a:p>
        </p:txBody>
      </p:sp>
      <p:sp>
        <p:nvSpPr>
          <p:cNvPr id="4" name="Slide Number Placeholder 3"/>
          <p:cNvSpPr>
            <a:spLocks noGrp="1"/>
          </p:cNvSpPr>
          <p:nvPr>
            <p:ph type="sldNum" sz="quarter" idx="10"/>
          </p:nvPr>
        </p:nvSpPr>
        <p:spPr/>
        <p:txBody>
          <a:bodyPr/>
          <a:lstStyle/>
          <a:p>
            <a:fld id="{9861144F-AA30-4145-AEEA-77DDB59989D2}" type="slidenum">
              <a:rPr lang="en-US" smtClean="0"/>
              <a:t>1</a:t>
            </a:fld>
            <a:endParaRPr lang="en-US"/>
          </a:p>
        </p:txBody>
      </p:sp>
    </p:spTree>
    <p:extLst>
      <p:ext uri="{BB962C8B-B14F-4D97-AF65-F5344CB8AC3E}">
        <p14:creationId xmlns:p14="http://schemas.microsoft.com/office/powerpoint/2010/main" val="32289249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67684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7214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539565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927735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latin typeface="Helvetica" panose="020B0604020202020204" pitchFamily="34" charset="0"/>
                <a:cs typeface="Helvetica" panose="020B0604020202020204" pitchFamily="34" charset="0"/>
              </a:rPr>
              <a:t>Japes</a:t>
            </a:r>
            <a:r>
              <a:rPr lang="en-US" baseline="0" dirty="0" smtClean="0">
                <a:latin typeface="Helvetica" panose="020B0604020202020204" pitchFamily="34" charset="0"/>
                <a:cs typeface="Helvetica" panose="020B0604020202020204" pitchFamily="34" charset="0"/>
              </a:rPr>
              <a:t> Lodge is condemned and will be demolished with the Cornell Visitor Center project at Noyes Lodge.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10330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97690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56756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0FE4F6-8743-49B8-A8BB-44D6DED9A9FE}" type="slidenum">
              <a:rPr lang="en-US" altLang="en-US"/>
              <a:pPr/>
              <a:t>19</a:t>
            </a:fld>
            <a:endParaRPr lang="en-US" alt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ltLang="en-US" dirty="0" smtClean="0"/>
              <a:t>So this is the list of sites we just reviewed more or less in priority order. Are there any projects that you would want to elevate? </a:t>
            </a:r>
          </a:p>
          <a:p>
            <a:r>
              <a:rPr lang="en-US" altLang="en-US" dirty="0" smtClean="0"/>
              <a:t>Looking ahead are there other sites or needs we should be evaluating, for </a:t>
            </a:r>
            <a:r>
              <a:rPr lang="en-US" altLang="en-US" smtClean="0"/>
              <a:t>example</a:t>
            </a:r>
            <a:r>
              <a:rPr lang="en-US" altLang="en-US" baseline="0" smtClean="0"/>
              <a:t> housing areas?</a:t>
            </a:r>
            <a:endParaRPr lang="en-US" altLang="en-US" dirty="0"/>
          </a:p>
        </p:txBody>
      </p:sp>
    </p:spTree>
    <p:extLst>
      <p:ext uri="{BB962C8B-B14F-4D97-AF65-F5344CB8AC3E}">
        <p14:creationId xmlns:p14="http://schemas.microsoft.com/office/powerpoint/2010/main" val="4004286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0FE4F6-8743-49B8-A8BB-44D6DED9A9FE}" type="slidenum">
              <a:rPr lang="en-US" altLang="en-US"/>
              <a:pPr/>
              <a:t>2</a:t>
            </a:fld>
            <a:endParaRPr lang="en-US" altLang="en-US"/>
          </a:p>
        </p:txBody>
      </p:sp>
      <p:sp>
        <p:nvSpPr>
          <p:cNvPr id="37890" name="Rectangle 2"/>
          <p:cNvSpPr>
            <a:spLocks noGrp="1" noRot="1" noChangeAspect="1" noChangeArrowheads="1" noTextEdit="1"/>
          </p:cNvSpPr>
          <p:nvPr>
            <p:ph type="sldImg"/>
          </p:nvPr>
        </p:nvSpPr>
        <p:spPr>
          <a:ln/>
        </p:spPr>
      </p:sp>
      <p:sp>
        <p:nvSpPr>
          <p:cNvPr id="37891" name="Rectangle 3"/>
          <p:cNvSpPr>
            <a:spLocks noGrp="1" noChangeArrowheads="1"/>
          </p:cNvSpPr>
          <p:nvPr>
            <p:ph type="body" idx="1"/>
          </p:nvPr>
        </p:nvSpPr>
        <p:spPr/>
        <p:txBody>
          <a:bodyPr/>
          <a:lstStyle/>
          <a:p>
            <a:r>
              <a:rPr lang="en-US" altLang="en-US" dirty="0" smtClean="0"/>
              <a:t>Examples of projects from past top 10 lists include some projects have been recognized but unfunded for many years such as Eddy Gate and the Arts Quad, but also some successes that have graduated off the list such as Bailey Plaza, ILR Lower Courtyard, Tower Road, and soon the Ag Quad. This morning, I would like to quickly run through our proposed top 10 list for 2017, as well as some other project suggestions that we are considering. As you review the list, please be thinking about what your top 2 priorities would be, as well as any other sites that you would like </a:t>
            </a:r>
            <a:r>
              <a:rPr lang="en-US" altLang="en-US" dirty="0" err="1" smtClean="0"/>
              <a:t>CLIPers</a:t>
            </a:r>
            <a:r>
              <a:rPr lang="en-US" altLang="en-US" dirty="0" smtClean="0"/>
              <a:t> to consider. </a:t>
            </a:r>
            <a:endParaRPr lang="en-US" altLang="en-US" dirty="0"/>
          </a:p>
        </p:txBody>
      </p:sp>
    </p:spTree>
    <p:extLst>
      <p:ext uri="{BB962C8B-B14F-4D97-AF65-F5344CB8AC3E}">
        <p14:creationId xmlns:p14="http://schemas.microsoft.com/office/powerpoint/2010/main" val="17130658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51375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77101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83523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90546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831984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90991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53D443-CBAC-934A-8506-FB4DF260D863}"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615496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0601E4-3F87-485E-BCF1-0932C51EED9D}" type="datetimeFigureOut">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2/8/2017</a:t>
            </a:fld>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15554C-9387-4378-80C2-5F7076CAC952}" type="slidenum">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imes"/>
              <a:ea typeface="+mn-ea"/>
              <a:cs typeface="+mn-cs"/>
            </a:endParaRPr>
          </a:p>
        </p:txBody>
      </p:sp>
      <p:pic>
        <p:nvPicPr>
          <p:cNvPr id="12" name="Picture 11" descr="cu white lrg.psd"/>
          <p:cNvPicPr>
            <a:picLocks noChangeAspect="1"/>
          </p:cNvPicPr>
          <p:nvPr userDrawn="1"/>
        </p:nvPicPr>
        <p:blipFill rotWithShape="1">
          <a:blip r:embed="rId2" cstate="screen">
            <a:extLst>
              <a:ext uri="{28A0092B-C50C-407E-A947-70E740481C1C}">
                <a14:useLocalDpi xmlns:a14="http://schemas.microsoft.com/office/drawing/2010/main"/>
              </a:ext>
            </a:extLst>
          </a:blip>
          <a:srcRect r="-999"/>
          <a:stretch/>
        </p:blipFill>
        <p:spPr>
          <a:xfrm>
            <a:off x="3871576" y="-157024"/>
            <a:ext cx="1370059" cy="522449"/>
          </a:xfrm>
          <a:prstGeom prst="rect">
            <a:avLst/>
          </a:prstGeom>
        </p:spPr>
      </p:pic>
      <p:sp>
        <p:nvSpPr>
          <p:cNvPr id="3" name="Text Placeholder 2"/>
          <p:cNvSpPr>
            <a:spLocks noGrp="1"/>
          </p:cNvSpPr>
          <p:nvPr>
            <p:ph type="body" sz="quarter" idx="13"/>
          </p:nvPr>
        </p:nvSpPr>
        <p:spPr>
          <a:xfrm>
            <a:off x="285750" y="1752600"/>
            <a:ext cx="8678863" cy="399891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itle 6"/>
          <p:cNvSpPr>
            <a:spLocks noGrp="1"/>
          </p:cNvSpPr>
          <p:nvPr>
            <p:ph type="title"/>
          </p:nvPr>
        </p:nvSpPr>
        <p:spPr>
          <a:xfrm>
            <a:off x="285750" y="1066800"/>
            <a:ext cx="8677656" cy="685800"/>
          </a:xfrm>
        </p:spPr>
        <p:txBody>
          <a:bodyPr/>
          <a:lstStyle>
            <a:lvl1pPr algn="l">
              <a:defRPr/>
            </a:lvl1pPr>
          </a:lstStyle>
          <a:p>
            <a:r>
              <a:rPr lang="en-US" dirty="0" smtClean="0"/>
              <a:t>Click to edit Master title style</a:t>
            </a:r>
            <a:endParaRPr lang="en-US" dirty="0"/>
          </a:p>
        </p:txBody>
      </p:sp>
    </p:spTree>
    <p:extLst>
      <p:ext uri="{BB962C8B-B14F-4D97-AF65-F5344CB8AC3E}">
        <p14:creationId xmlns:p14="http://schemas.microsoft.com/office/powerpoint/2010/main" val="448715787"/>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40601E4-3F87-485E-BCF1-0932C51EED9D}" type="datetimeFigureOut">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2/8/2017</a:t>
            </a:fld>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15554C-9387-4378-80C2-5F7076CAC952}" type="slidenum">
              <a:rPr kumimoji="0" lang="en-US" sz="1200" b="0" i="0" u="none" strike="noStrike" kern="1200" cap="none" spc="0" normalizeH="0" baseline="0" noProof="0" smtClean="0">
                <a:ln>
                  <a:noFill/>
                </a:ln>
                <a:solidFill>
                  <a:prstClr val="black">
                    <a:tint val="75000"/>
                  </a:prstClr>
                </a:solidFill>
                <a:effectLst/>
                <a:uLnTx/>
                <a:uFillTx/>
                <a:latin typeface="Time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dirty="0">
              <a:ln>
                <a:noFill/>
              </a:ln>
              <a:solidFill>
                <a:prstClr val="black">
                  <a:tint val="75000"/>
                </a:prstClr>
              </a:solidFill>
              <a:effectLst/>
              <a:uLnTx/>
              <a:uFillTx/>
              <a:latin typeface="Times"/>
              <a:ea typeface="+mn-ea"/>
              <a:cs typeface="+mn-cs"/>
            </a:endParaRPr>
          </a:p>
        </p:txBody>
      </p:sp>
      <p:sp>
        <p:nvSpPr>
          <p:cNvPr id="10" name="Rectangle 9"/>
          <p:cNvSpPr/>
          <p:nvPr userDrawn="1"/>
        </p:nvSpPr>
        <p:spPr>
          <a:xfrm>
            <a:off x="0" y="0"/>
            <a:ext cx="9144000" cy="222250"/>
          </a:xfrm>
          <a:prstGeom prst="rect">
            <a:avLst/>
          </a:prstGeom>
          <a:solidFill>
            <a:srgbClr val="B31B1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Times"/>
              <a:ea typeface="+mn-ea"/>
              <a:cs typeface="+mn-cs"/>
            </a:endParaRPr>
          </a:p>
        </p:txBody>
      </p:sp>
    </p:spTree>
    <p:extLst>
      <p:ext uri="{BB962C8B-B14F-4D97-AF65-F5344CB8AC3E}">
        <p14:creationId xmlns:p14="http://schemas.microsoft.com/office/powerpoint/2010/main" val="3870760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0601E4-3F87-485E-BCF1-0932C51EED9D}" type="datetimeFigureOut">
              <a:rPr lang="en-US" smtClean="0"/>
              <a:t>2/8/2017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5554C-9387-4378-80C2-5F7076CAC952}" type="slidenum">
              <a:rPr lang="en-US" smtClean="0"/>
              <a:t>‹#›</a:t>
            </a:fld>
            <a:endParaRPr lang="en-US" dirty="0"/>
          </a:p>
        </p:txBody>
      </p:sp>
    </p:spTree>
    <p:extLst>
      <p:ext uri="{BB962C8B-B14F-4D97-AF65-F5344CB8AC3E}">
        <p14:creationId xmlns:p14="http://schemas.microsoft.com/office/powerpoint/2010/main" val="1096190639"/>
      </p:ext>
    </p:extLst>
  </p:cSld>
  <p:clrMap bg1="lt1" tx1="dk1" bg2="lt2" tx2="dk2" accent1="accent1" accent2="accent2" accent3="accent3" accent4="accent4" accent5="accent5" accent6="accent6" hlink="hlink" folHlink="folHlink"/>
  <p:sldLayoutIdLst>
    <p:sldLayoutId id="2147483671" r:id="rId1"/>
    <p:sldLayoutId id="2147483672" r:id="rId2"/>
  </p:sldLayoutIdLst>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xStyles>
    <p:titleStyle>
      <a:lvl1pPr algn="ctr" defTabSz="914400" rtl="0" eaLnBrk="1" latinLnBrk="0" hangingPunct="1">
        <a:spcBef>
          <a:spcPct val="0"/>
        </a:spcBef>
        <a:buNone/>
        <a:defRPr sz="3200" kern="1200">
          <a:solidFill>
            <a:schemeClr val="accent3"/>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title"/>
          </p:nvPr>
        </p:nvSpPr>
        <p:spPr>
          <a:xfrm>
            <a:off x="727364" y="855518"/>
            <a:ext cx="7772400" cy="838200"/>
          </a:xfrm>
        </p:spPr>
        <p:txBody>
          <a:bodyPr>
            <a:normAutofit fontScale="90000"/>
          </a:bodyPr>
          <a:lstStyle/>
          <a:p>
            <a:r>
              <a:rPr lang="en-US" sz="3600" dirty="0">
                <a:solidFill>
                  <a:schemeClr val="tx1"/>
                </a:solidFill>
              </a:rPr>
              <a:t>Cornell Landscape Improvement Partners</a:t>
            </a:r>
            <a:r>
              <a:rPr lang="en-US" sz="4400" dirty="0">
                <a:solidFill>
                  <a:schemeClr val="tx1"/>
                </a:solidFill>
              </a:rPr>
              <a:t/>
            </a:r>
            <a:br>
              <a:rPr lang="en-US" sz="4400" dirty="0">
                <a:solidFill>
                  <a:schemeClr val="tx1"/>
                </a:solidFill>
              </a:rPr>
            </a:br>
            <a:r>
              <a:rPr lang="en-US" sz="2700" dirty="0" smtClean="0">
                <a:solidFill>
                  <a:schemeClr val="tx1"/>
                </a:solidFill>
              </a:rPr>
              <a:t>Landscape </a:t>
            </a:r>
            <a:r>
              <a:rPr lang="en-US" sz="2700" dirty="0">
                <a:solidFill>
                  <a:schemeClr val="tx1"/>
                </a:solidFill>
              </a:rPr>
              <a:t>Beautification Needs</a:t>
            </a:r>
            <a:r>
              <a:rPr lang="en-US" sz="3600" dirty="0">
                <a:solidFill>
                  <a:schemeClr val="tx1"/>
                </a:solidFill>
              </a:rPr>
              <a:t/>
            </a:r>
            <a:br>
              <a:rPr lang="en-US" sz="3600" dirty="0">
                <a:solidFill>
                  <a:schemeClr val="tx1"/>
                </a:solidFill>
              </a:rPr>
            </a:br>
            <a:r>
              <a:rPr lang="en-US" sz="2700" dirty="0">
                <a:solidFill>
                  <a:schemeClr val="tx1"/>
                </a:solidFill>
              </a:rPr>
              <a:t>2017 Top 10 Update</a:t>
            </a:r>
            <a:r>
              <a:rPr lang="en-US" dirty="0"/>
              <a:t/>
            </a:r>
            <a:br>
              <a:rPr lang="en-US" dirty="0"/>
            </a:br>
            <a:endParaRPr lang="en-US" dirty="0"/>
          </a:p>
        </p:txBody>
      </p:sp>
      <p:pic>
        <p:nvPicPr>
          <p:cNvPr id="196612" name="Picture 4"/>
          <p:cNvPicPr>
            <a:picLocks noChangeAspect="1" noChangeArrowheads="1"/>
          </p:cNvPicPr>
          <p:nvPr/>
        </p:nvPicPr>
        <p:blipFill>
          <a:blip r:embed="rId3" cstate="email">
            <a:extLst>
              <a:ext uri="{28A0092B-C50C-407E-A947-70E740481C1C}">
                <a14:useLocalDpi xmlns:a14="http://schemas.microsoft.com/office/drawing/2010/main" val="0"/>
              </a:ext>
            </a:extLst>
          </a:blip>
          <a:stretch>
            <a:fillRect/>
          </a:stretch>
        </p:blipFill>
        <p:spPr bwMode="auto">
          <a:xfrm>
            <a:off x="612991" y="1727899"/>
            <a:ext cx="7886773" cy="5103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81423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Uris Eyebrow Overlook</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lvl="0">
                <a:lnSpc>
                  <a:spcPct val="115000"/>
                </a:lnSpc>
                <a:spcBef>
                  <a:spcPts val="500"/>
                </a:spcBef>
                <a:spcAft>
                  <a:spcPts val="1000"/>
                </a:spcAft>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This is one of the great views on campus, but there is no place to sit, the asphalt path is narrow and patched and the heavy guard rail  impacts the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view. A paved seating and gathering area and ornamental plantings will make this spectacular vista a favored destination on campus for all.</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8600" y="1870870"/>
            <a:ext cx="4591048" cy="34432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05857239"/>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East Ave Streetscape</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lvl="0">
                <a:lnSpc>
                  <a:spcPct val="115000"/>
                </a:lnSpc>
                <a:spcBef>
                  <a:spcPts val="500"/>
                </a:spcBef>
                <a:spcAft>
                  <a:spcPts val="1000"/>
                </a:spcAft>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Improvements to this campus “Main Street” would include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appropriate street tree plantings and associated green infrastructure, adequate sidewalks, crosswalks, vehicle and bicycle lanes, bus pullouts, and lighting. Construction would be coordinated with planned utility infrastructure projects in the street corridor</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0800000">
            <a:off x="152400" y="1524000"/>
            <a:ext cx="4701114" cy="35258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42746615"/>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Campus Gateways</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Bef>
                  <a:spcPts val="500"/>
                </a:spcBef>
                <a:spcAft>
                  <a:spcPts val="1000"/>
                </a:spcAft>
              </a:pPr>
              <a:r>
                <a:rPr kumimoji="0" lang="en-US"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a:t>
              </a: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The Campus Master </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Plan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and Signage and Wayfinding Master </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Plan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both identify key entry points to Cornell from the region. Priority gateways include the </a:t>
              </a:r>
              <a:r>
                <a:rPr lang="en-US" b="1"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Stewart / Campus</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 the </a:t>
              </a:r>
              <a:r>
                <a:rPr lang="en-US" b="1"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Dryden/Caldwell</a:t>
              </a: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and </a:t>
              </a:r>
              <a:r>
                <a:rPr lang="en-US" b="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Pleasant Grove/</a:t>
              </a:r>
              <a:r>
                <a:rPr lang="en-US" b="1" dirty="0" err="1">
                  <a:solidFill>
                    <a:prstClr val="black"/>
                  </a:solidFill>
                  <a:latin typeface="Calibri" panose="020F0502020204030204" pitchFamily="34" charset="0"/>
                  <a:ea typeface="Times New Roman" panose="02020603050405020304" pitchFamily="18" charset="0"/>
                  <a:cs typeface="Times New Roman" panose="02020603050405020304" pitchFamily="18" charset="0"/>
                </a:rPr>
                <a:t>Cradit</a:t>
              </a:r>
              <a:r>
                <a:rPr lang="en-US" b="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Farm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gateways. Gateway elements may include new signage, banners, lighting and plantings.</a:t>
              </a:r>
              <a:endParaRPr lang="en-US" dirty="0">
                <a:solidFill>
                  <a:prstClr val="black"/>
                </a:solidFill>
                <a:latin typeface="Calibri" panose="020F0502020204030204" pitchFamily="34" charset="0"/>
              </a:endParaRPr>
            </a:p>
            <a:p>
              <a:pPr lvl="0">
                <a:lnSpc>
                  <a:spcPct val="115000"/>
                </a:lnSpc>
                <a:spcBef>
                  <a:spcPts val="500"/>
                </a:spcBef>
                <a:spcAft>
                  <a:spcPts val="1000"/>
                </a:spcAft>
              </a:pPr>
              <a:r>
                <a:rPr lang="en-US" dirty="0" smtClean="0">
                  <a:solidFill>
                    <a:prstClr val="black"/>
                  </a:solidFill>
                  <a:latin typeface="Calibri" panose="020F0502020204030204" pitchFamily="34" charset="0"/>
                  <a:ea typeface="Times New Roman" panose="02020603050405020304" pitchFamily="18" charset="0"/>
                  <a:cs typeface="Times New Roman" panose="02020603050405020304" pitchFamily="18" charset="0"/>
                </a:rPr>
                <a:t>The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City is planning a reconstruction of Stewart Avenue, and the gateway design for its intersection with Campus Road should be coordinated with the streetscape plans. </a:t>
              </a:r>
              <a:endParaRPr kumimoji="0" lang="en-US" b="0" i="0" u="none" strike="noStrike" kern="1200" cap="none" spc="0" normalizeH="0" baseline="0" noProof="0" dirty="0" smtClean="0">
                <a:ln>
                  <a:noFill/>
                </a:ln>
                <a:solidFill>
                  <a:prstClr val="black"/>
                </a:solidFill>
                <a:effectLst/>
                <a:uLnTx/>
                <a:uFillTx/>
                <a:latin typeface="Calibri" panose="020F0502020204030204" pitchFamily="34"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8600" y="1870194"/>
            <a:ext cx="4673600" cy="3117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6046913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Campus – Botanic Gardens Connections</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lvl="0">
                <a:lnSpc>
                  <a:spcPct val="115000"/>
                </a:lnSpc>
                <a:spcBef>
                  <a:spcPts val="500"/>
                </a:spcBef>
                <a:spcAft>
                  <a:spcPts val="1000"/>
                </a:spcAft>
              </a:pPr>
              <a:r>
                <a:rPr lang="en-US" b="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Issue: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Although the Cornell Botanic Gardens adjoins the greater Ag Quad area, the visual and physical connections for pedestrians and bicycles between the two is weak and convoluted. Strengthening and clarifying the entryway and route from the north and east sides of the Ag Quad to the </a:t>
              </a:r>
              <a:r>
                <a:rPr lang="en-US" dirty="0" err="1">
                  <a:solidFill>
                    <a:prstClr val="black"/>
                  </a:solidFill>
                  <a:latin typeface="Calibri" panose="020F0502020204030204" pitchFamily="34" charset="0"/>
                  <a:ea typeface="Times New Roman" panose="02020603050405020304" pitchFamily="18" charset="0"/>
                  <a:cs typeface="Times New Roman" panose="02020603050405020304" pitchFamily="18" charset="0"/>
                </a:rPr>
                <a:t>Nevin</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Welcome Center and from the Peterson Lot will enhance the value of the Botanic Gardens as an academic and recreational resource.</a:t>
              </a:r>
              <a:endParaRPr kumimoji="0" lang="en-US" i="0" u="none" strike="noStrike" kern="1200" cap="none" spc="0" normalizeH="0" baseline="0" noProof="0" dirty="0">
                <a:ln>
                  <a:noFill/>
                </a:ln>
                <a:solidFill>
                  <a:prstClr val="black"/>
                </a:solidFill>
                <a:effectLst/>
                <a:uLnTx/>
                <a:uFillTx/>
                <a:latin typeface="Calibri" panose="020F0502020204030204" pitchFamily="34"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4800" y="1085229"/>
            <a:ext cx="4489639" cy="55321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363649750"/>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Campus Visitor Booth</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The Visitor Booth structures are not attractive, do not have Cornell identification and look more like guard booths than points of welcome. The Campus Wayfinding Plan recommends totally redesigning the booths in the long term. A short term solution could be wrapping them in a graphic not unlike our treatment of the Campus-To-Campus bus fleet.</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400" y="1524000"/>
            <a:ext cx="4701115" cy="35258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85476839"/>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Helen Newman Parking</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Wood retaining wall at parking lot has deteriorated.   Temporary stabilization measures detract from the landscape wall and plantings.   A better solution may be the elimination of the retaining wall and use of a landscaped berm.</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4800" y="1600200"/>
            <a:ext cx="4431011" cy="33232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09175972"/>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Japes Lodge </a:t>
              </a:r>
              <a:endParaRPr kumimoji="0" lang="en-US" sz="2800"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1" i="0" u="none" strike="noStrike" kern="1200" cap="none" spc="0" normalizeH="0" baseline="0" noProof="0" dirty="0" smtClean="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a:t>
              </a:r>
              <a:r>
                <a:rPr kumimoji="0" lang="en-US" b="0" i="0" u="none" strike="noStrike" kern="1200" cap="none" spc="0" normalizeH="0" baseline="0" noProof="0" dirty="0" smtClean="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rPr>
                <a:t>Existing building is condemned and should be demolished.   Facility is on a prominent site next to Beebe Lake and the future Visitor Center.</a:t>
              </a:r>
              <a:r>
                <a:rPr kumimoji="0" lang="en-US" b="0" i="0" u="none" strike="noStrike" kern="1200" cap="none" spc="0" normalizeH="0" baseline="0" noProof="0" dirty="0" smtClean="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dirty="0">
                <a:ln>
                  <a:noFill/>
                </a:ln>
                <a:solidFill>
                  <a:prstClr val="black"/>
                </a:solidFill>
                <a:effectLst/>
                <a:uLnTx/>
                <a:uFillTx/>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rPr>
                <a:t>There is a student group that feels strongly that a new outdoor club should be constructed on this site to replace the condemned facility.</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8600" y="419100"/>
            <a:ext cx="4419600" cy="3314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rotWithShape="1">
          <a:blip r:embed="rId4" cstate="email">
            <a:extLst>
              <a:ext uri="{28A0092B-C50C-407E-A947-70E740481C1C}">
                <a14:useLocalDpi xmlns:a14="http://schemas.microsoft.com/office/drawing/2010/main" val="0"/>
              </a:ext>
            </a:extLst>
          </a:blip>
          <a:srcRect l="1666" t="43334" r="834" b="21110"/>
          <a:stretch/>
        </p:blipFill>
        <p:spPr>
          <a:xfrm>
            <a:off x="228600" y="3972820"/>
            <a:ext cx="4419600" cy="12087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7098543"/>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79"/>
          </a:xfrm>
        </p:grpSpPr>
        <p:sp>
          <p:nvSpPr>
            <p:cNvPr id="14" name="AutoShape 14"/>
            <p:cNvSpPr>
              <a:spLocks noChangeArrowheads="1"/>
            </p:cNvSpPr>
            <p:nvPr/>
          </p:nvSpPr>
          <p:spPr bwMode="auto">
            <a:xfrm>
              <a:off x="0" y="0"/>
              <a:ext cx="2475865" cy="9555479"/>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Kite Hill</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a:t>
              </a:r>
              <a:r>
                <a:rPr kumimoji="0" lang="en-US" b="1" i="0" u="none" strike="noStrike" kern="1200" cap="none" spc="0" normalizeH="0" baseline="0" noProof="0" dirty="0" smtClean="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n-US" b="0" i="0" u="none" strike="noStrike" kern="1200" cap="none" spc="0" normalizeH="0" baseline="0" noProof="0" dirty="0" smtClean="0">
                  <a:ln>
                    <a:noFill/>
                  </a:ln>
                  <a:solidFill>
                    <a:srgbClr val="505046"/>
                  </a:solidFill>
                  <a:effectLst/>
                  <a:uLnTx/>
                  <a:uFillTx/>
                  <a:latin typeface="Calibri" panose="020F0502020204030204" pitchFamily="34" charset="0"/>
                  <a:ea typeface="Times New Roman" panose="02020603050405020304" pitchFamily="18" charset="0"/>
                  <a:cs typeface="Times New Roman" panose="02020603050405020304" pitchFamily="18" charset="0"/>
                </a:rPr>
                <a:t>Temporary tarp covering landslide to prevent further movement that would impact utilities buried on the upper site.   Parking and Campus Road had to be re-worked.    Stabilizing slope is necessary to removal all temporary protective measures, restore natural area and install complete street design for Campus Road.</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3374" y="412736"/>
            <a:ext cx="4224886" cy="316866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98752" y="4362328"/>
            <a:ext cx="2209961" cy="16574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63374" y="4352531"/>
            <a:ext cx="2223024" cy="16672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573513" y="2438400"/>
            <a:ext cx="2235200" cy="1676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55819932"/>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Sage Hall Dumpsters</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These dumpsters are sitting on the lawn panel on the Campus Road side of Sage Hall. They are unscreened from all sides, cause conflicts with adjacent deliveries, ADA parking and pedestrian paths, and are difficult to access by haulers. Ideally, the dumpsters could be relocated to a less prominent location, but no obvious alternative locations come to mind. Therefore, a screened pad should be created to contain the dumpsters and improve access and safety.</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400" y="1524000"/>
            <a:ext cx="4701114" cy="35258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022329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8505" y="381000"/>
            <a:ext cx="7542959" cy="837640"/>
          </a:xfrm>
        </p:spPr>
        <p:txBody>
          <a:bodyPr>
            <a:normAutofit/>
          </a:bodyPr>
          <a:lstStyle/>
          <a:p>
            <a:r>
              <a:rPr lang="en-US" altLang="en-US" dirty="0" smtClean="0">
                <a:solidFill>
                  <a:schemeClr val="tx1"/>
                </a:solidFill>
              </a:rPr>
              <a:t>Potential Top </a:t>
            </a:r>
            <a:r>
              <a:rPr lang="en-US" altLang="en-US" dirty="0">
                <a:solidFill>
                  <a:schemeClr val="tx1"/>
                </a:solidFill>
              </a:rPr>
              <a:t>Ten </a:t>
            </a:r>
            <a:r>
              <a:rPr lang="en-US" altLang="en-US" dirty="0" smtClean="0">
                <a:solidFill>
                  <a:schemeClr val="tx1"/>
                </a:solidFill>
              </a:rPr>
              <a:t>Projects</a:t>
            </a:r>
            <a:endParaRPr lang="en-US" altLang="en-US" dirty="0">
              <a:solidFill>
                <a:schemeClr val="tx1"/>
              </a:solidFill>
            </a:endParaRPr>
          </a:p>
        </p:txBody>
      </p:sp>
      <p:sp>
        <p:nvSpPr>
          <p:cNvPr id="4099" name="Rectangle 3"/>
          <p:cNvSpPr>
            <a:spLocks noGrp="1" noChangeArrowheads="1"/>
          </p:cNvSpPr>
          <p:nvPr>
            <p:ph type="body" idx="4294967295"/>
          </p:nvPr>
        </p:nvSpPr>
        <p:spPr>
          <a:xfrm>
            <a:off x="875562" y="1228471"/>
            <a:ext cx="7883973" cy="5452884"/>
          </a:xfrm>
        </p:spPr>
        <p:txBody>
          <a:bodyPr>
            <a:normAutofit fontScale="92500" lnSpcReduction="20000"/>
          </a:bodyPr>
          <a:lstStyle/>
          <a:p>
            <a:pPr marL="449660" indent="-449660">
              <a:lnSpc>
                <a:spcPct val="90000"/>
              </a:lnSpc>
              <a:spcBef>
                <a:spcPct val="50000"/>
              </a:spcBef>
              <a:buFontTx/>
              <a:buAutoNum type="arabicPeriod"/>
            </a:pPr>
            <a:r>
              <a:rPr lang="en-US" altLang="en-US" sz="1941" dirty="0"/>
              <a:t> Uris-Olin Library Plaza</a:t>
            </a:r>
          </a:p>
          <a:p>
            <a:pPr marL="449660" indent="-449660">
              <a:lnSpc>
                <a:spcPct val="90000"/>
              </a:lnSpc>
              <a:spcBef>
                <a:spcPct val="50000"/>
              </a:spcBef>
              <a:buFontTx/>
              <a:buAutoNum type="arabicPeriod"/>
            </a:pPr>
            <a:r>
              <a:rPr lang="en-US" altLang="en-US" sz="1941" dirty="0"/>
              <a:t> Eddy Gate / Schwartz Center Plaza &amp; Walkway</a:t>
            </a:r>
          </a:p>
          <a:p>
            <a:pPr marL="449660" indent="-449660">
              <a:lnSpc>
                <a:spcPct val="90000"/>
              </a:lnSpc>
              <a:spcBef>
                <a:spcPct val="50000"/>
              </a:spcBef>
              <a:buFontTx/>
              <a:buAutoNum type="arabicPeriod"/>
            </a:pPr>
            <a:r>
              <a:rPr lang="en-US" altLang="en-US" sz="1941" dirty="0"/>
              <a:t> Arts Quad </a:t>
            </a:r>
            <a:r>
              <a:rPr lang="en-US" altLang="en-US" sz="1941" dirty="0" smtClean="0"/>
              <a:t>Walkways</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A.D. White / Ezra Cornell Sculptures</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err="1"/>
              <a:t>Schoellkopf</a:t>
            </a:r>
            <a:r>
              <a:rPr lang="en-US" altLang="en-US" sz="1941" dirty="0"/>
              <a:t> Stadium Approaches</a:t>
            </a:r>
          </a:p>
          <a:p>
            <a:pPr marL="449660" indent="-449660">
              <a:lnSpc>
                <a:spcPct val="90000"/>
              </a:lnSpc>
              <a:spcBef>
                <a:spcPct val="50000"/>
              </a:spcBef>
              <a:buFontTx/>
              <a:buAutoNum type="arabicPeriod"/>
            </a:pPr>
            <a:r>
              <a:rPr lang="en-US" altLang="en-US" sz="1941" dirty="0"/>
              <a:t> </a:t>
            </a:r>
            <a:r>
              <a:rPr lang="en-US" altLang="en-US" sz="1941" dirty="0" smtClean="0"/>
              <a:t>Green Infrastructure Tour</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Uris Eyebrow Overlook</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East Avenue Streetscape</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Campus Gateways</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Campus – Botanic Gardens Connections</a:t>
            </a:r>
          </a:p>
          <a:p>
            <a:pPr marL="449660" indent="-449660">
              <a:lnSpc>
                <a:spcPct val="90000"/>
              </a:lnSpc>
              <a:spcBef>
                <a:spcPct val="50000"/>
              </a:spcBef>
              <a:buFontTx/>
              <a:buAutoNum type="arabicPeriod"/>
            </a:pPr>
            <a:r>
              <a:rPr lang="en-US" altLang="en-US" sz="1941" dirty="0" smtClean="0"/>
              <a:t>Campus Visitor Booths</a:t>
            </a:r>
          </a:p>
          <a:p>
            <a:pPr marL="449660" indent="-449660">
              <a:lnSpc>
                <a:spcPct val="90000"/>
              </a:lnSpc>
              <a:spcBef>
                <a:spcPct val="50000"/>
              </a:spcBef>
              <a:buFontTx/>
              <a:buAutoNum type="arabicPeriod"/>
            </a:pPr>
            <a:r>
              <a:rPr lang="en-US" altLang="en-US" sz="1941" dirty="0" smtClean="0"/>
              <a:t>Hellen Newman Parking</a:t>
            </a:r>
          </a:p>
          <a:p>
            <a:pPr marL="449660" indent="-449660">
              <a:lnSpc>
                <a:spcPct val="90000"/>
              </a:lnSpc>
              <a:spcBef>
                <a:spcPct val="50000"/>
              </a:spcBef>
              <a:buFontTx/>
              <a:buAutoNum type="arabicPeriod"/>
            </a:pPr>
            <a:r>
              <a:rPr lang="en-US" altLang="en-US" sz="1941" dirty="0" smtClean="0"/>
              <a:t>Japes Lodge</a:t>
            </a:r>
          </a:p>
          <a:p>
            <a:pPr marL="449660" indent="-449660">
              <a:lnSpc>
                <a:spcPct val="90000"/>
              </a:lnSpc>
              <a:spcBef>
                <a:spcPct val="50000"/>
              </a:spcBef>
              <a:buFontTx/>
              <a:buAutoNum type="arabicPeriod"/>
            </a:pPr>
            <a:r>
              <a:rPr lang="en-US" altLang="en-US" sz="1941" dirty="0" smtClean="0"/>
              <a:t>Kite </a:t>
            </a:r>
            <a:r>
              <a:rPr lang="en-US" altLang="en-US" sz="1941" dirty="0" smtClean="0"/>
              <a:t>Hill Slope Failure</a:t>
            </a:r>
            <a:endParaRPr lang="en-US" altLang="en-US" sz="1941" dirty="0" smtClean="0"/>
          </a:p>
          <a:p>
            <a:pPr marL="449660" indent="-449660">
              <a:lnSpc>
                <a:spcPct val="90000"/>
              </a:lnSpc>
              <a:spcBef>
                <a:spcPct val="50000"/>
              </a:spcBef>
              <a:buFontTx/>
              <a:buAutoNum type="arabicPeriod"/>
            </a:pPr>
            <a:r>
              <a:rPr lang="en-US" altLang="en-US" sz="1941" dirty="0" smtClean="0"/>
              <a:t>Sage Hall Dumpsters</a:t>
            </a:r>
          </a:p>
          <a:p>
            <a:pPr marL="449660" indent="-449660">
              <a:lnSpc>
                <a:spcPct val="90000"/>
              </a:lnSpc>
              <a:spcBef>
                <a:spcPct val="50000"/>
              </a:spcBef>
              <a:buFontTx/>
              <a:buAutoNum type="arabicPeriod"/>
            </a:pPr>
            <a:r>
              <a:rPr lang="en-US" altLang="en-US" sz="1941" dirty="0" smtClean="0"/>
              <a:t>OTHERS???</a:t>
            </a:r>
            <a:endParaRPr lang="en-US" altLang="en-US" sz="1941" dirty="0"/>
          </a:p>
        </p:txBody>
      </p:sp>
    </p:spTree>
    <p:extLst>
      <p:ext uri="{BB962C8B-B14F-4D97-AF65-F5344CB8AC3E}">
        <p14:creationId xmlns:p14="http://schemas.microsoft.com/office/powerpoint/2010/main" val="4091016639"/>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8505" y="381000"/>
            <a:ext cx="7542959" cy="837640"/>
          </a:xfrm>
        </p:spPr>
        <p:txBody>
          <a:bodyPr>
            <a:normAutofit fontScale="90000"/>
          </a:bodyPr>
          <a:lstStyle/>
          <a:p>
            <a:r>
              <a:rPr lang="en-US" altLang="en-US" dirty="0" smtClean="0"/>
              <a:t>Past </a:t>
            </a:r>
            <a:r>
              <a:rPr lang="en-US" altLang="en-US" dirty="0"/>
              <a:t>Top Ten </a:t>
            </a:r>
            <a:br>
              <a:rPr lang="en-US" altLang="en-US" dirty="0"/>
            </a:br>
            <a:r>
              <a:rPr lang="en-US" altLang="en-US" dirty="0"/>
              <a:t>Campus Landscape Projects</a:t>
            </a:r>
          </a:p>
        </p:txBody>
      </p:sp>
      <p:sp>
        <p:nvSpPr>
          <p:cNvPr id="4099" name="Rectangle 3"/>
          <p:cNvSpPr>
            <a:spLocks noGrp="1" noChangeArrowheads="1"/>
          </p:cNvSpPr>
          <p:nvPr>
            <p:ph type="body" idx="4294967295"/>
          </p:nvPr>
        </p:nvSpPr>
        <p:spPr>
          <a:xfrm>
            <a:off x="948299" y="1599640"/>
            <a:ext cx="7542959" cy="4115360"/>
          </a:xfrm>
        </p:spPr>
        <p:txBody>
          <a:bodyPr/>
          <a:lstStyle/>
          <a:p>
            <a:pPr marL="449660" indent="-449660">
              <a:lnSpc>
                <a:spcPct val="90000"/>
              </a:lnSpc>
              <a:spcBef>
                <a:spcPct val="50000"/>
              </a:spcBef>
              <a:buFontTx/>
              <a:buAutoNum type="arabicPeriod"/>
            </a:pPr>
            <a:r>
              <a:rPr lang="en-US" altLang="en-US" sz="1941" dirty="0"/>
              <a:t> Uris-Olin Library Plaza</a:t>
            </a:r>
          </a:p>
          <a:p>
            <a:pPr marL="449660" indent="-449660">
              <a:lnSpc>
                <a:spcPct val="90000"/>
              </a:lnSpc>
              <a:spcBef>
                <a:spcPct val="50000"/>
              </a:spcBef>
              <a:buFontTx/>
              <a:buAutoNum type="arabicPeriod"/>
            </a:pPr>
            <a:r>
              <a:rPr lang="en-US" altLang="en-US" sz="1941" dirty="0"/>
              <a:t> Eddy Gate / Schwartz Center Plaza &amp; Walkway</a:t>
            </a:r>
          </a:p>
          <a:p>
            <a:pPr marL="449660" indent="-449660">
              <a:lnSpc>
                <a:spcPct val="90000"/>
              </a:lnSpc>
              <a:spcBef>
                <a:spcPct val="50000"/>
              </a:spcBef>
              <a:buFontTx/>
              <a:buAutoNum type="arabicPeriod"/>
            </a:pPr>
            <a:r>
              <a:rPr lang="en-US" altLang="en-US" sz="1941" dirty="0"/>
              <a:t> Arts Quad Peripheral Walkway</a:t>
            </a:r>
          </a:p>
          <a:p>
            <a:pPr marL="449660" indent="-449660">
              <a:lnSpc>
                <a:spcPct val="90000"/>
              </a:lnSpc>
              <a:spcBef>
                <a:spcPct val="50000"/>
              </a:spcBef>
              <a:buFontTx/>
              <a:buAutoNum type="arabicPeriod"/>
            </a:pPr>
            <a:r>
              <a:rPr lang="en-US" altLang="en-US" sz="1941" dirty="0"/>
              <a:t> Ag Quad Landscape</a:t>
            </a:r>
          </a:p>
          <a:p>
            <a:pPr marL="449660" indent="-449660">
              <a:lnSpc>
                <a:spcPct val="90000"/>
              </a:lnSpc>
              <a:spcBef>
                <a:spcPct val="50000"/>
              </a:spcBef>
              <a:buFontTx/>
              <a:buAutoNum type="arabicPeriod"/>
            </a:pPr>
            <a:r>
              <a:rPr lang="en-US" altLang="en-US" sz="1941" dirty="0"/>
              <a:t> </a:t>
            </a:r>
            <a:r>
              <a:rPr lang="en-US" altLang="en-US" sz="1941" dirty="0" err="1"/>
              <a:t>Schoellkopf</a:t>
            </a:r>
            <a:r>
              <a:rPr lang="en-US" altLang="en-US" sz="1941" dirty="0"/>
              <a:t> Stadium Approaches</a:t>
            </a:r>
          </a:p>
          <a:p>
            <a:pPr marL="449660" indent="-449660">
              <a:lnSpc>
                <a:spcPct val="90000"/>
              </a:lnSpc>
              <a:spcBef>
                <a:spcPct val="50000"/>
              </a:spcBef>
              <a:buFontTx/>
              <a:buAutoNum type="arabicPeriod"/>
            </a:pPr>
            <a:r>
              <a:rPr lang="en-US" altLang="en-US" sz="1941" dirty="0"/>
              <a:t> Great Street Initiative – </a:t>
            </a:r>
            <a:r>
              <a:rPr lang="en-US" altLang="en-US" sz="1941" dirty="0" smtClean="0"/>
              <a:t>Tower</a:t>
            </a:r>
            <a:r>
              <a:rPr lang="en-US" altLang="en-US" sz="1941" dirty="0"/>
              <a:t> </a:t>
            </a:r>
            <a:r>
              <a:rPr lang="en-US" altLang="en-US" sz="1941" dirty="0" smtClean="0"/>
              <a:t>Road</a:t>
            </a:r>
            <a:endParaRPr lang="en-US" altLang="en-US" sz="1941" dirty="0"/>
          </a:p>
          <a:p>
            <a:pPr marL="449660" indent="-449660">
              <a:lnSpc>
                <a:spcPct val="90000"/>
              </a:lnSpc>
              <a:spcBef>
                <a:spcPct val="50000"/>
              </a:spcBef>
              <a:buFontTx/>
              <a:buAutoNum type="arabicPeriod"/>
            </a:pPr>
            <a:r>
              <a:rPr lang="en-US" altLang="en-US" sz="1941" dirty="0"/>
              <a:t> ILR Lower Courtyard</a:t>
            </a:r>
          </a:p>
          <a:p>
            <a:pPr marL="449660" indent="-449660">
              <a:lnSpc>
                <a:spcPct val="90000"/>
              </a:lnSpc>
              <a:spcBef>
                <a:spcPct val="50000"/>
              </a:spcBef>
              <a:buFontTx/>
              <a:buAutoNum type="arabicPeriod"/>
            </a:pPr>
            <a:r>
              <a:rPr lang="en-US" altLang="en-US" sz="1941" dirty="0"/>
              <a:t> </a:t>
            </a:r>
            <a:r>
              <a:rPr lang="en-US" altLang="en-US" sz="1941" dirty="0" smtClean="0"/>
              <a:t>Hoy Road Campus Entrance</a:t>
            </a:r>
            <a:endParaRPr lang="en-US" altLang="en-US" sz="1941" dirty="0"/>
          </a:p>
          <a:p>
            <a:pPr marL="449660" indent="-449660">
              <a:lnSpc>
                <a:spcPct val="90000"/>
              </a:lnSpc>
              <a:spcBef>
                <a:spcPct val="50000"/>
              </a:spcBef>
              <a:buFontTx/>
              <a:buAutoNum type="arabicPeriod"/>
            </a:pPr>
            <a:r>
              <a:rPr lang="en-US" altLang="en-US" sz="1941" dirty="0"/>
              <a:t> </a:t>
            </a:r>
            <a:r>
              <a:rPr lang="en-US" altLang="en-US" sz="1941" dirty="0" smtClean="0"/>
              <a:t>Bailey Plaza</a:t>
            </a:r>
            <a:endParaRPr lang="en-US" altLang="en-US" sz="1941" dirty="0"/>
          </a:p>
          <a:p>
            <a:pPr marL="449660" indent="-449660">
              <a:lnSpc>
                <a:spcPct val="90000"/>
              </a:lnSpc>
              <a:spcBef>
                <a:spcPct val="50000"/>
              </a:spcBef>
              <a:buFontTx/>
              <a:buAutoNum type="arabicPeriod"/>
            </a:pPr>
            <a:r>
              <a:rPr lang="en-US" altLang="en-US" sz="1941" dirty="0"/>
              <a:t> Founders Greenway</a:t>
            </a:r>
          </a:p>
        </p:txBody>
      </p:sp>
    </p:spTree>
    <p:extLst>
      <p:ext uri="{BB962C8B-B14F-4D97-AF65-F5344CB8AC3E}">
        <p14:creationId xmlns:p14="http://schemas.microsoft.com/office/powerpoint/2010/main" val="368411894"/>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Olin – Uris Library Plaza</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This prominent, centrally-located gathering space is in need of redesign to enhance the function, accessibility, aesthetics and landscape of this historic campus crossroads.  The current worn, “asphalt parking lot appearance” would be upgraded into an attractively landscaped pedestrian-oriented plaza with generous use of raised, multi-seasonal flower displays and low seat walls to compliment Ho Plaza, McGraw Tower, and our grand Arts Quad. </a:t>
              </a:r>
              <a:endPar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8600" y="1870870"/>
            <a:ext cx="4591049" cy="34432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794599215"/>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265" y="381000"/>
            <a:ext cx="3876675" cy="6305741"/>
            <a:chOff x="-154" y="0"/>
            <a:chExt cx="2475865" cy="9606559"/>
          </a:xfrm>
        </p:grpSpPr>
        <p:sp>
          <p:nvSpPr>
            <p:cNvPr id="14" name="AutoShape 14"/>
            <p:cNvSpPr>
              <a:spLocks noChangeArrowheads="1"/>
            </p:cNvSpPr>
            <p:nvPr/>
          </p:nvSpPr>
          <p:spPr bwMode="auto">
            <a:xfrm>
              <a:off x="-154" y="51079"/>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Eddy Gate</a:t>
              </a:r>
              <a:r>
                <a:rPr kumimoji="0" lang="en-US" sz="2800" b="0" i="0" u="none" strike="noStrike" kern="1200" cap="none" spc="0" normalizeH="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 to Schwartz Plaza</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a:t>
              </a: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rPr>
                <a:t>Creating </a:t>
              </a:r>
              <a:r>
                <a:rPr kumimoji="0" lang="en-US" b="0" i="0" u="none" strike="noStrike" kern="1200" cap="none" spc="0" normalizeH="0" baseline="0" noProof="0" dirty="0">
                  <a:ln>
                    <a:noFill/>
                  </a:ln>
                  <a:solidFill>
                    <a:prstClr val="black"/>
                  </a:solidFill>
                  <a:effectLst/>
                  <a:uLnTx/>
                  <a:uFillTx/>
                  <a:latin typeface="Calibri" panose="020F0502020204030204" pitchFamily="34" charset="0"/>
                </a:rPr>
                <a:t>a more meaningful purpose and experience at Eddy Gate is a top landscape improvement initiative.   There are preliminary sketches to create a more pedestrian path and plaza at the gate and enhance the walkway and amenity to </a:t>
              </a:r>
              <a:r>
                <a:rPr kumimoji="0" lang="en-US" b="0" i="0" u="none" strike="noStrike" kern="1200" cap="none" spc="0" normalizeH="0" baseline="0" noProof="0" dirty="0" err="1">
                  <a:ln>
                    <a:noFill/>
                  </a:ln>
                  <a:solidFill>
                    <a:prstClr val="black"/>
                  </a:solidFill>
                  <a:effectLst/>
                  <a:uLnTx/>
                  <a:uFillTx/>
                  <a:latin typeface="Calibri" panose="020F0502020204030204" pitchFamily="34" charset="0"/>
                </a:rPr>
                <a:t>Cascadilla</a:t>
              </a:r>
              <a:r>
                <a:rPr kumimoji="0" lang="en-US" b="0" i="0" u="none" strike="noStrike" kern="1200" cap="none" spc="0" normalizeH="0" baseline="0" noProof="0" dirty="0">
                  <a:ln>
                    <a:noFill/>
                  </a:ln>
                  <a:solidFill>
                    <a:prstClr val="black"/>
                  </a:solidFill>
                  <a:effectLst/>
                  <a:uLnTx/>
                  <a:uFillTx/>
                  <a:latin typeface="Calibri" panose="020F0502020204030204" pitchFamily="34" charset="0"/>
                </a:rPr>
                <a:t> Hall and the greater College town experience</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rPr>
                <a:t>.</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9" name="Picture 8" descr="SK-1"/>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44456" t="69526" r="11765" b="4575"/>
          <a:stretch/>
        </p:blipFill>
        <p:spPr bwMode="auto">
          <a:xfrm>
            <a:off x="228599" y="414528"/>
            <a:ext cx="4630893" cy="18714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a:stretch>
            <a:fillRect/>
          </a:stretch>
        </p:blipFill>
        <p:spPr>
          <a:xfrm>
            <a:off x="683338" y="1981200"/>
            <a:ext cx="3586911" cy="265119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4" descr="EddyGate05"/>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057146" y="4175001"/>
            <a:ext cx="1667842" cy="22916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1" name="Picture 2" descr="EddyGate02"/>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240875" y="4038600"/>
            <a:ext cx="2227028" cy="1766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997218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53861" t="39020" r="26743" b="23239"/>
          <a:stretch/>
        </p:blipFill>
        <p:spPr>
          <a:xfrm>
            <a:off x="-1" y="1066800"/>
            <a:ext cx="4612387" cy="58078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itle 2"/>
          <p:cNvSpPr txBox="1">
            <a:spLocks/>
          </p:cNvSpPr>
          <p:nvPr/>
        </p:nvSpPr>
        <p:spPr>
          <a:xfrm>
            <a:off x="4748644" y="228600"/>
            <a:ext cx="4166755" cy="685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accent3"/>
                </a:solidFill>
                <a:latin typeface="+mj-lt"/>
                <a:ea typeface="+mj-ea"/>
                <a:cs typeface="+mj-cs"/>
              </a:defRPr>
            </a:lvl1pPr>
          </a:lstStyle>
          <a:p>
            <a:pPr lvl="0" algn="l">
              <a:spcBef>
                <a:spcPts val="0"/>
              </a:spcBef>
              <a:defRPr/>
            </a:pPr>
            <a:r>
              <a:rPr lang="en-US"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Schwartz Plaza </a:t>
            </a:r>
            <a:r>
              <a:rPr lang="en-US" sz="2800"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Phase 2</a:t>
            </a:r>
            <a:endParaRPr lang="en-US" sz="2800" dirty="0">
              <a:solidFill>
                <a:prstClr val="black"/>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Title 2"/>
          <p:cNvSpPr txBox="1">
            <a:spLocks/>
          </p:cNvSpPr>
          <p:nvPr/>
        </p:nvSpPr>
        <p:spPr>
          <a:xfrm>
            <a:off x="914400" y="2743200"/>
            <a:ext cx="2286000" cy="685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accent3"/>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dirty="0" smtClean="0">
                <a:ln>
                  <a:noFill/>
                </a:ln>
                <a:solidFill>
                  <a:prstClr val="black"/>
                </a:solidFill>
                <a:effectLst/>
                <a:uLnTx/>
                <a:uFillTx/>
                <a:latin typeface="Calibri" panose="020F0502020204030204" pitchFamily="34" charset="0"/>
                <a:ea typeface="+mj-ea"/>
                <a:cs typeface="+mj-cs"/>
              </a:rPr>
              <a:t>Schwartz Center</a:t>
            </a:r>
            <a:endParaRPr kumimoji="0" lang="en-US" sz="1200" b="1" i="0" u="none" strike="noStrike" kern="1200" cap="none" spc="0" normalizeH="0" baseline="0" noProof="0" dirty="0">
              <a:ln>
                <a:noFill/>
              </a:ln>
              <a:solidFill>
                <a:prstClr val="black"/>
              </a:solidFill>
              <a:effectLst/>
              <a:uLnTx/>
              <a:uFillTx/>
              <a:latin typeface="Calibri" panose="020F0502020204030204" pitchFamily="34" charset="0"/>
              <a:ea typeface="+mj-ea"/>
              <a:cs typeface="+mj-cs"/>
            </a:endParaRPr>
          </a:p>
        </p:txBody>
      </p:sp>
      <p:sp>
        <p:nvSpPr>
          <p:cNvPr id="7" name="TextBox 6"/>
          <p:cNvSpPr txBox="1"/>
          <p:nvPr/>
        </p:nvSpPr>
        <p:spPr>
          <a:xfrm>
            <a:off x="5257800" y="2555911"/>
            <a:ext cx="3847656" cy="95410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Clean and upgrade Eisner Pavilion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Seating, lighting, trash receptacles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TCAT “Next Bus” technology </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2" name="TextBox 11"/>
          <p:cNvSpPr txBox="1"/>
          <p:nvPr/>
        </p:nvSpPr>
        <p:spPr>
          <a:xfrm>
            <a:off x="5257800" y="3662081"/>
            <a:ext cx="3657599" cy="123110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Oak Avenue Intersection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Convert to “T” intersection</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Expand pedestrian and bicycle accommodations</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3" name="TextBox 12"/>
          <p:cNvSpPr txBox="1"/>
          <p:nvPr/>
        </p:nvSpPr>
        <p:spPr>
          <a:xfrm>
            <a:off x="5257799" y="5017294"/>
            <a:ext cx="3657599" cy="123110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Sheldon Court Terrace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Add seating and lighting</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Recruit new tenant for ground level that helps activate the plaza</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sp>
        <p:nvSpPr>
          <p:cNvPr id="14" name="TextBox 13"/>
          <p:cNvSpPr txBox="1"/>
          <p:nvPr/>
        </p:nvSpPr>
        <p:spPr>
          <a:xfrm>
            <a:off x="5257799" y="1035685"/>
            <a:ext cx="3657599" cy="15081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Gateway Connections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Enhance pedestrian entry to campus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Highlight connection to gorge</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pitchFamily="34" charset="0"/>
                <a:ea typeface="+mn-ea"/>
                <a:cs typeface="+mn-cs"/>
              </a:rPr>
              <a:t>Upgrade walk to Eddy Gate</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mn-ea"/>
              <a:cs typeface="+mn-cs"/>
            </a:endParaRPr>
          </a:p>
        </p:txBody>
      </p:sp>
      <p:cxnSp>
        <p:nvCxnSpPr>
          <p:cNvPr id="8" name="Straight Arrow Connector 7"/>
          <p:cNvCxnSpPr/>
          <p:nvPr/>
        </p:nvCxnSpPr>
        <p:spPr>
          <a:xfrm flipH="1">
            <a:off x="2895600" y="1219200"/>
            <a:ext cx="2362199" cy="11430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895600" y="2743200"/>
            <a:ext cx="2362199"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flipV="1">
            <a:off x="3733800" y="3540796"/>
            <a:ext cx="1523999" cy="34540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2590800" y="4817883"/>
            <a:ext cx="2666999" cy="39882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1911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Arts Quad Walkways</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lvl="0">
                <a:lnSpc>
                  <a:spcPct val="115000"/>
                </a:lnSpc>
                <a:spcBef>
                  <a:spcPts val="500"/>
                </a:spcBef>
                <a:spcAft>
                  <a:spcPts val="1000"/>
                </a:spcAft>
              </a:pPr>
              <a:r>
                <a:rPr lang="en-US" b="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Issue: </a:t>
              </a:r>
              <a:r>
                <a:rPr lang="en-US"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Reconstruction of the hierarchy of multi-use walkways including widening primary perimeter walkways with the use consistent materials and adding perimeter lighting will enhance the safety, access and aesthetics for all users of this historic quad.</a:t>
              </a:r>
              <a:endParaRPr kumimoji="0" lang="en-US"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76645" y="419103"/>
            <a:ext cx="4583168" cy="611089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96066782"/>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060506" y="381000"/>
            <a:ext cx="3876675" cy="6272213"/>
            <a:chOff x="0" y="0"/>
            <a:chExt cx="2475865" cy="9555480"/>
          </a:xfrm>
        </p:grpSpPr>
        <p:sp>
          <p:nvSpPr>
            <p:cNvPr id="14" name="AutoShape 14"/>
            <p:cNvSpPr>
              <a:spLocks noChangeArrowheads="1"/>
            </p:cNvSpPr>
            <p:nvPr/>
          </p:nvSpPr>
          <p:spPr bwMode="auto">
            <a:xfrm>
              <a:off x="0" y="0"/>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A. D. White Statue / Ezra Cornell Statue</a:t>
              </a:r>
              <a:endParaRPr kumimoji="0" lang="en-US" sz="2800"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500"/>
                </a:spcBef>
                <a:spcAft>
                  <a:spcPts val="1000"/>
                </a:spcAft>
                <a:buClrTx/>
                <a:buSzTx/>
                <a:buFontTx/>
                <a:buNone/>
                <a:tabLst/>
                <a:defRPr/>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  </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The base of the statue is spalling, surrounding pavement heaving, patched, uneven, and a confusion of different materials. Current tripping hazards and accessibility issues abound. This statue and the Ezra Cornell statue across the quad should be connected with a consistent design that addresses accessibility, aesthetics, drainage, maintenance, and historic context.</a:t>
              </a:r>
              <a:endParaRPr kumimoji="0" lang="en-US" b="0" i="0" u="none" strike="noStrike" kern="1200" cap="none" spc="0" normalizeH="0" baseline="0" noProof="0" dirty="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8600" y="531813"/>
            <a:ext cx="4591049" cy="6121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3809247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5105400" y="329460"/>
            <a:ext cx="3876675" cy="6272213"/>
            <a:chOff x="28672" y="-78519"/>
            <a:chExt cx="2475865" cy="9555480"/>
          </a:xfrm>
        </p:grpSpPr>
        <p:sp>
          <p:nvSpPr>
            <p:cNvPr id="14" name="AutoShape 14"/>
            <p:cNvSpPr>
              <a:spLocks noChangeArrowheads="1"/>
            </p:cNvSpPr>
            <p:nvPr/>
          </p:nvSpPr>
          <p:spPr bwMode="auto">
            <a:xfrm>
              <a:off x="28672" y="-78519"/>
              <a:ext cx="2475865" cy="9555480"/>
            </a:xfrm>
            <a:prstGeom prst="rect">
              <a:avLst/>
            </a:prstGeom>
            <a:solidFill>
              <a:sysClr val="window" lastClr="FFFFFF"/>
            </a:solidFill>
            <a:ln w="15875">
              <a:solidFill>
                <a:srgbClr val="EEECE1">
                  <a:lumMod val="50000"/>
                </a:srgbClr>
              </a:solidFill>
            </a:ln>
            <a:effectLst/>
            <a:extLst/>
          </p:spPr>
          <p:txBody>
            <a:bodyPr rot="0" vert="horz" wrap="square" lIns="182880" tIns="457200" rIns="182880" bIns="73152" anchor="t" anchorCtr="0" upright="1">
              <a:noAutofit/>
            </a:bodyPr>
            <a:lstStyle/>
            <a:p>
              <a:pPr marL="0" marR="0" lvl="0" indent="0" algn="l" defTabSz="914400" rtl="0" eaLnBrk="1" fontAlgn="auto" latinLnBrk="0" hangingPunct="1">
                <a:lnSpc>
                  <a:spcPct val="115000"/>
                </a:lnSpc>
                <a:spcBef>
                  <a:spcPts val="4400"/>
                </a:spcBef>
                <a:spcAft>
                  <a:spcPts val="1200"/>
                </a:spcAft>
                <a:buClrTx/>
                <a:buSzTx/>
                <a:buFontTx/>
                <a:buNone/>
                <a:tabLst/>
                <a:defRPr/>
              </a:pPr>
              <a:r>
                <a:rPr kumimoji="0" lang="en-US" sz="2800" b="0" i="0" u="none" strike="noStrike" kern="1200" cap="none" spc="0" normalizeH="0" baseline="0" noProof="0" dirty="0" err="1" smtClean="0">
                  <a:ln>
                    <a:noFill/>
                  </a:ln>
                  <a:solidFill>
                    <a:srgbClr val="FF0000"/>
                  </a:solidFill>
                  <a:effectLst/>
                  <a:uLnTx/>
                  <a:uFillTx/>
                  <a:latin typeface="Calibri" panose="020F0502020204030204" pitchFamily="34" charset="0"/>
                </a:rPr>
                <a:t>Schoellkopf</a:t>
              </a:r>
              <a:r>
                <a:rPr kumimoji="0" lang="en-US" sz="2800" b="0" i="0" u="none" strike="noStrike" kern="1200" cap="none" spc="0" normalizeH="0" baseline="0" noProof="0" dirty="0">
                  <a:ln>
                    <a:noFill/>
                  </a:ln>
                  <a:solidFill>
                    <a:srgbClr val="FF0000"/>
                  </a:solidFill>
                  <a:effectLst/>
                  <a:uLnTx/>
                  <a:uFillTx/>
                  <a:latin typeface="Calibri" panose="020F0502020204030204" pitchFamily="34" charset="0"/>
                </a:rPr>
                <a:t> </a:t>
              </a:r>
              <a:r>
                <a:rPr kumimoji="0" lang="en-US" sz="2800" b="0" i="0" u="none" strike="noStrike" kern="1200" cap="none" spc="0" normalizeH="0" baseline="0" noProof="0" dirty="0" smtClean="0">
                  <a:ln>
                    <a:noFill/>
                  </a:ln>
                  <a:solidFill>
                    <a:srgbClr val="FF0000"/>
                  </a:solidFill>
                  <a:effectLst/>
                  <a:uLnTx/>
                  <a:uFillTx/>
                  <a:latin typeface="Calibri" panose="020F0502020204030204" pitchFamily="34" charset="0"/>
                  <a:ea typeface="Times New Roman" panose="02020603050405020304" pitchFamily="18" charset="0"/>
                  <a:cs typeface="Times New Roman" panose="02020603050405020304" pitchFamily="18" charset="0"/>
                </a:rPr>
                <a:t>Stadium Landscape Approaches</a:t>
              </a:r>
              <a:endParaRPr kumimoji="0" lang="en-US" sz="2800"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a:p>
              <a:pPr lvl="0">
                <a:spcAft>
                  <a:spcPts val="1000"/>
                </a:spcAft>
              </a:pPr>
              <a:r>
                <a:rPr kumimoji="0" lang="en-US" b="1"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rPr>
                <a:t>Issue:</a:t>
              </a:r>
              <a:r>
                <a:rPr kumimoji="0" lang="en-US" b="0" i="0" u="none" strike="noStrike" kern="1200" cap="none" spc="0" normalizeH="0" baseline="0" noProof="0" dirty="0" smtClean="0">
                  <a:ln>
                    <a:noFill/>
                  </a:ln>
                  <a:solidFill>
                    <a:prstClr val="black"/>
                  </a:solidFill>
                  <a:effectLst/>
                  <a:uLnTx/>
                  <a:uFillTx/>
                  <a:latin typeface="Calibri" panose="020F0502020204030204" pitchFamily="34" charset="0"/>
                </a:rPr>
                <a:t> This iconic stadium is surrounded with asphalt parking and no ceremony of arrival and place-making</a:t>
              </a:r>
              <a:r>
                <a:rPr lang="en-US" dirty="0">
                  <a:solidFill>
                    <a:prstClr val="black"/>
                  </a:solidFill>
                  <a:latin typeface="Calibri" panose="020F0502020204030204" pitchFamily="34" charset="0"/>
                </a:rPr>
                <a:t>. Creation of a spacious East Crescent Pedestrian Plaza would provide an appropriate setting for the many traditional University events that occur in the stadium. </a:t>
              </a:r>
              <a:r>
                <a:rPr lang="en-US" dirty="0" smtClean="0">
                  <a:solidFill>
                    <a:prstClr val="black"/>
                  </a:solidFill>
                  <a:latin typeface="Calibri" panose="020F0502020204030204" pitchFamily="34" charset="0"/>
                </a:rPr>
                <a:t>Site </a:t>
              </a:r>
              <a:r>
                <a:rPr lang="en-US" dirty="0">
                  <a:solidFill>
                    <a:prstClr val="black"/>
                  </a:solidFill>
                  <a:latin typeface="Calibri" panose="020F0502020204030204" pitchFamily="34" charset="0"/>
                </a:rPr>
                <a:t>improvements around the perimeter can also contribute to event security, replacing some of the temporary “Jersey Barriers” and fencing currently used during major events.   </a:t>
              </a:r>
              <a:endParaRPr kumimoji="0" lang="en-US" b="0" i="0" u="none" strike="noStrike" kern="1200" cap="none" spc="0" normalizeH="0" baseline="0" noProof="0" dirty="0" smtClean="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Rectangle 14"/>
            <p:cNvSpPr/>
            <p:nvPr/>
          </p:nvSpPr>
          <p:spPr>
            <a:xfrm>
              <a:off x="71919" y="0"/>
              <a:ext cx="2331720" cy="704215"/>
            </a:xfrm>
            <a:prstGeom prst="rect">
              <a:avLst/>
            </a:prstGeom>
            <a:solidFill>
              <a:srgbClr val="505046"/>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r>
                <a:rPr kumimoji="0" lang="en-US" sz="1000" b="0" i="0" u="none" strike="noStrike" kern="1200" cap="none" spc="0" normalizeH="0" baseline="0" noProof="0">
                  <a:ln>
                    <a:noFill/>
                  </a:ln>
                  <a:solidFill>
                    <a:srgbClr val="FFFFFF"/>
                  </a:solidFill>
                  <a:effectLst/>
                  <a:uLnTx/>
                  <a:uFillTx/>
                  <a:latin typeface="Calibri" panose="020F0502020204030204" pitchFamily="34" charset="0"/>
                  <a:ea typeface="Times New Roman" panose="02020603050405020304" pitchFamily="18" charset="0"/>
                  <a:cs typeface="Times New Roman" panose="02020603050405020304" pitchFamily="18" charset="0"/>
                </a:rPr>
                <a:t> </a:t>
              </a:r>
              <a:endParaRPr kumimoji="0" lang="en-US" sz="1000" b="0" i="0" u="none" strike="noStrike" kern="1200" cap="none" spc="0" normalizeH="0" baseline="0" noProof="0">
                <a:ln>
                  <a:noFill/>
                </a:ln>
                <a:solidFill>
                  <a:prstClr val="black"/>
                </a:solidFill>
                <a:effectLst/>
                <a:uLnTx/>
                <a:uFillTx/>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Rectangle 15"/>
            <p:cNvSpPr/>
            <p:nvPr/>
          </p:nvSpPr>
          <p:spPr>
            <a:xfrm>
              <a:off x="71919" y="9308386"/>
              <a:ext cx="2331720" cy="118745"/>
            </a:xfrm>
            <a:prstGeom prst="rect">
              <a:avLst/>
            </a:prstGeom>
            <a:solidFill>
              <a:srgbClr val="FF0000"/>
            </a:solidFill>
            <a:ln w="12700" cap="flat" cmpd="sng" algn="ctr">
              <a:noFill/>
              <a:prstDash val="solid"/>
              <a:miter lim="800000"/>
            </a:ln>
            <a:effectLst/>
          </p:spPr>
          <p:txBody>
            <a:bodyPr rot="0" spcFirstLastPara="0" vert="horz" wrap="square" lIns="182880" tIns="182880" rIns="182880" bIns="365760" numCol="1" spcCol="0" rtlCol="0" fromWordArt="0" anchor="b" anchorCtr="0" forceAA="0" compatLnSpc="1">
              <a:prstTxWarp prst="textNoShape">
                <a:avLst/>
              </a:prstTxWarp>
              <a:noAutofit/>
            </a:bodyPr>
            <a:lstStyle/>
            <a:p>
              <a:pPr marL="0" marR="0" lvl="0" indent="0" algn="l" defTabSz="914400" rtl="0" eaLnBrk="1" fontAlgn="auto" latinLnBrk="0" hangingPunct="1">
                <a:lnSpc>
                  <a:spcPct val="115000"/>
                </a:lnSpc>
                <a:spcBef>
                  <a:spcPts val="1200"/>
                </a:spcBef>
                <a:spcAft>
                  <a:spcPts val="100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Times New Roman" panose="02020603050405020304" pitchFamily="18" charset="0"/>
                <a:ea typeface="Times New Roman" panose="02020603050405020304" pitchFamily="18" charset="0"/>
                <a:cs typeface="Times New Roman" panose="02020603050405020304" pitchFamily="18" charset="0"/>
              </a:endParaRPr>
            </a:p>
          </p:txBody>
        </p:sp>
      </p:gr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01926" y="381000"/>
            <a:ext cx="4515455" cy="33865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1926" y="4038600"/>
            <a:ext cx="2178655" cy="163399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2628680" y="4038600"/>
            <a:ext cx="2188701" cy="16415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89506021"/>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ChangeArrowheads="1"/>
          </p:cNvSpPr>
          <p:nvPr/>
        </p:nvSpPr>
        <p:spPr bwMode="auto">
          <a:xfrm>
            <a:off x="2" y="-2230"/>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Georgia" panose="02040502050405020303" pitchFamily="18" charset="0"/>
              </a:defRPr>
            </a:lvl1pPr>
            <a:lvl2pPr marL="742950" indent="-285750" eaLnBrk="0" hangingPunct="0">
              <a:spcBef>
                <a:spcPct val="20000"/>
              </a:spcBef>
              <a:buChar char="•"/>
              <a:defRPr sz="2800">
                <a:solidFill>
                  <a:schemeClr val="tx1"/>
                </a:solidFill>
                <a:latin typeface="Georgia" panose="02040502050405020303" pitchFamily="18" charset="0"/>
              </a:defRPr>
            </a:lvl2pPr>
            <a:lvl3pPr marL="1143000" indent="-228600" eaLnBrk="0" hangingPunct="0">
              <a:spcBef>
                <a:spcPct val="20000"/>
              </a:spcBef>
              <a:buChar char="•"/>
              <a:defRPr sz="2400">
                <a:solidFill>
                  <a:schemeClr val="tx1"/>
                </a:solidFill>
                <a:latin typeface="Georgia" panose="02040502050405020303" pitchFamily="18" charset="0"/>
              </a:defRPr>
            </a:lvl3pPr>
            <a:lvl4pPr marL="1600200" indent="-228600" eaLnBrk="0" hangingPunct="0">
              <a:spcBef>
                <a:spcPct val="20000"/>
              </a:spcBef>
              <a:buChar char="•"/>
              <a:defRPr sz="2000">
                <a:solidFill>
                  <a:schemeClr val="tx1"/>
                </a:solidFill>
                <a:latin typeface="Georgia" panose="02040502050405020303" pitchFamily="18" charset="0"/>
              </a:defRPr>
            </a:lvl4pPr>
            <a:lvl5pPr marL="2057400" indent="-228600" eaLnBrk="0" hangingPunct="0">
              <a:spcBef>
                <a:spcPct val="20000"/>
              </a:spcBef>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har char="•"/>
              <a:defRPr sz="2000">
                <a:solidFill>
                  <a:schemeClr val="tx1"/>
                </a:solidFill>
                <a:latin typeface="Georgia" panose="02040502050405020303" pitchFamily="18" charset="0"/>
              </a:defRPr>
            </a:lvl9pPr>
          </a:lstStyle>
          <a:p>
            <a:pPr eaLnBrk="1" hangingPunct="1">
              <a:spcBef>
                <a:spcPct val="0"/>
              </a:spcBef>
              <a:buFontTx/>
              <a:buNone/>
            </a:pPr>
            <a:endParaRPr lang="en-US" altLang="en-US" sz="2400">
              <a:latin typeface="Times New Roman" panose="02020603050405020304" pitchFamily="18" charset="0"/>
            </a:endParaRPr>
          </a:p>
        </p:txBody>
      </p:sp>
      <p:sp>
        <p:nvSpPr>
          <p:cNvPr id="8197" name="Rectangle 3"/>
          <p:cNvSpPr>
            <a:spLocks noChangeArrowheads="1"/>
          </p:cNvSpPr>
          <p:nvPr/>
        </p:nvSpPr>
        <p:spPr bwMode="auto">
          <a:xfrm>
            <a:off x="-228599" y="574940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Georgia" panose="02040502050405020303" pitchFamily="18" charset="0"/>
              </a:defRPr>
            </a:lvl1pPr>
            <a:lvl2pPr marL="742950" indent="-285750" eaLnBrk="0" hangingPunct="0">
              <a:spcBef>
                <a:spcPct val="20000"/>
              </a:spcBef>
              <a:buChar char="•"/>
              <a:defRPr sz="2800">
                <a:solidFill>
                  <a:schemeClr val="tx1"/>
                </a:solidFill>
                <a:latin typeface="Georgia" panose="02040502050405020303" pitchFamily="18" charset="0"/>
              </a:defRPr>
            </a:lvl2pPr>
            <a:lvl3pPr marL="1143000" indent="-228600" eaLnBrk="0" hangingPunct="0">
              <a:spcBef>
                <a:spcPct val="20000"/>
              </a:spcBef>
              <a:buChar char="•"/>
              <a:defRPr sz="2400">
                <a:solidFill>
                  <a:schemeClr val="tx1"/>
                </a:solidFill>
                <a:latin typeface="Georgia" panose="02040502050405020303" pitchFamily="18" charset="0"/>
              </a:defRPr>
            </a:lvl3pPr>
            <a:lvl4pPr marL="1600200" indent="-228600" eaLnBrk="0" hangingPunct="0">
              <a:spcBef>
                <a:spcPct val="20000"/>
              </a:spcBef>
              <a:buChar char="•"/>
              <a:defRPr sz="2000">
                <a:solidFill>
                  <a:schemeClr val="tx1"/>
                </a:solidFill>
                <a:latin typeface="Georgia" panose="02040502050405020303" pitchFamily="18" charset="0"/>
              </a:defRPr>
            </a:lvl4pPr>
            <a:lvl5pPr marL="2057400" indent="-228600" eaLnBrk="0" hangingPunct="0">
              <a:spcBef>
                <a:spcPct val="20000"/>
              </a:spcBef>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har char="•"/>
              <a:defRPr sz="2000">
                <a:solidFill>
                  <a:schemeClr val="tx1"/>
                </a:solidFill>
                <a:latin typeface="Georgia" panose="02040502050405020303" pitchFamily="18" charset="0"/>
              </a:defRPr>
            </a:lvl9pPr>
          </a:lstStyle>
          <a:p>
            <a:pPr eaLnBrk="1" hangingPunct="1">
              <a:spcBef>
                <a:spcPct val="0"/>
              </a:spcBef>
              <a:buFontTx/>
              <a:buNone/>
            </a:pPr>
            <a:endParaRPr lang="en-US" altLang="en-US" sz="1800">
              <a:latin typeface="Arial" panose="020B0604020202020204" pitchFamily="34" charset="0"/>
            </a:endParaRPr>
          </a:p>
        </p:txBody>
      </p:sp>
      <p:sp>
        <p:nvSpPr>
          <p:cNvPr id="8199" name="Rectangle 15"/>
          <p:cNvSpPr>
            <a:spLocks noChangeArrowheads="1"/>
          </p:cNvSpPr>
          <p:nvPr/>
        </p:nvSpPr>
        <p:spPr bwMode="auto">
          <a:xfrm>
            <a:off x="2" y="43933"/>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Georgia" panose="02040502050405020303" pitchFamily="18" charset="0"/>
              </a:defRPr>
            </a:lvl1pPr>
            <a:lvl2pPr marL="742950" indent="-285750" eaLnBrk="0" hangingPunct="0">
              <a:spcBef>
                <a:spcPct val="20000"/>
              </a:spcBef>
              <a:buChar char="•"/>
              <a:defRPr sz="2800">
                <a:solidFill>
                  <a:schemeClr val="tx1"/>
                </a:solidFill>
                <a:latin typeface="Georgia" panose="02040502050405020303" pitchFamily="18" charset="0"/>
              </a:defRPr>
            </a:lvl2pPr>
            <a:lvl3pPr marL="1143000" indent="-228600" eaLnBrk="0" hangingPunct="0">
              <a:spcBef>
                <a:spcPct val="20000"/>
              </a:spcBef>
              <a:buChar char="•"/>
              <a:defRPr sz="2400">
                <a:solidFill>
                  <a:schemeClr val="tx1"/>
                </a:solidFill>
                <a:latin typeface="Georgia" panose="02040502050405020303" pitchFamily="18" charset="0"/>
              </a:defRPr>
            </a:lvl3pPr>
            <a:lvl4pPr marL="1600200" indent="-228600" eaLnBrk="0" hangingPunct="0">
              <a:spcBef>
                <a:spcPct val="20000"/>
              </a:spcBef>
              <a:buChar char="•"/>
              <a:defRPr sz="2000">
                <a:solidFill>
                  <a:schemeClr val="tx1"/>
                </a:solidFill>
                <a:latin typeface="Georgia" panose="02040502050405020303" pitchFamily="18" charset="0"/>
              </a:defRPr>
            </a:lvl4pPr>
            <a:lvl5pPr marL="2057400" indent="-228600" eaLnBrk="0" hangingPunct="0">
              <a:spcBef>
                <a:spcPct val="20000"/>
              </a:spcBef>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har char="•"/>
              <a:defRPr sz="2000">
                <a:solidFill>
                  <a:schemeClr val="tx1"/>
                </a:solidFill>
                <a:latin typeface="Georgia" panose="02040502050405020303" pitchFamily="18" charset="0"/>
              </a:defRPr>
            </a:lvl9pPr>
          </a:lstStyle>
          <a:p>
            <a:pPr eaLnBrk="1" hangingPunct="1">
              <a:spcBef>
                <a:spcPct val="0"/>
              </a:spcBef>
              <a:buFontTx/>
              <a:buNone/>
            </a:pPr>
            <a:endParaRPr lang="en-US" altLang="en-US" sz="1800">
              <a:latin typeface="Arial" panose="020B0604020202020204" pitchFamily="34" charset="0"/>
            </a:endParaRPr>
          </a:p>
        </p:txBody>
      </p:sp>
      <p:sp>
        <p:nvSpPr>
          <p:cNvPr id="8200" name="Rectangle 16"/>
          <p:cNvSpPr>
            <a:spLocks noChangeArrowheads="1"/>
          </p:cNvSpPr>
          <p:nvPr/>
        </p:nvSpPr>
        <p:spPr bwMode="auto">
          <a:xfrm>
            <a:off x="2" y="226370"/>
            <a:ext cx="18473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Georgia" panose="02040502050405020303" pitchFamily="18" charset="0"/>
              </a:defRPr>
            </a:lvl1pPr>
            <a:lvl2pPr marL="742950" indent="-285750" eaLnBrk="0" hangingPunct="0">
              <a:spcBef>
                <a:spcPct val="20000"/>
              </a:spcBef>
              <a:buChar char="•"/>
              <a:defRPr sz="2800">
                <a:solidFill>
                  <a:schemeClr val="tx1"/>
                </a:solidFill>
                <a:latin typeface="Georgia" panose="02040502050405020303" pitchFamily="18" charset="0"/>
              </a:defRPr>
            </a:lvl2pPr>
            <a:lvl3pPr marL="1143000" indent="-228600" eaLnBrk="0" hangingPunct="0">
              <a:spcBef>
                <a:spcPct val="20000"/>
              </a:spcBef>
              <a:buChar char="•"/>
              <a:defRPr sz="2400">
                <a:solidFill>
                  <a:schemeClr val="tx1"/>
                </a:solidFill>
                <a:latin typeface="Georgia" panose="02040502050405020303" pitchFamily="18" charset="0"/>
              </a:defRPr>
            </a:lvl3pPr>
            <a:lvl4pPr marL="1600200" indent="-228600" eaLnBrk="0" hangingPunct="0">
              <a:spcBef>
                <a:spcPct val="20000"/>
              </a:spcBef>
              <a:buChar char="•"/>
              <a:defRPr sz="2000">
                <a:solidFill>
                  <a:schemeClr val="tx1"/>
                </a:solidFill>
                <a:latin typeface="Georgia" panose="02040502050405020303" pitchFamily="18" charset="0"/>
              </a:defRPr>
            </a:lvl4pPr>
            <a:lvl5pPr marL="2057400" indent="-228600" eaLnBrk="0" hangingPunct="0">
              <a:spcBef>
                <a:spcPct val="20000"/>
              </a:spcBef>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har char="•"/>
              <a:defRPr sz="2000">
                <a:solidFill>
                  <a:schemeClr val="tx1"/>
                </a:solidFill>
                <a:latin typeface="Georgia" panose="02040502050405020303" pitchFamily="18" charset="0"/>
              </a:defRPr>
            </a:lvl9pPr>
          </a:lstStyle>
          <a:p>
            <a:pPr eaLnBrk="1" hangingPunct="1">
              <a:spcBef>
                <a:spcPct val="0"/>
              </a:spcBef>
              <a:buFontTx/>
              <a:buNone/>
            </a:pPr>
            <a:endParaRPr lang="en-US" altLang="en-US" sz="2400">
              <a:latin typeface="Times New Roman" panose="02020603050405020304" pitchFamily="18" charset="0"/>
            </a:endParaRPr>
          </a:p>
        </p:txBody>
      </p:sp>
      <p:sp>
        <p:nvSpPr>
          <p:cNvPr id="8201" name="Rectangle 17"/>
          <p:cNvSpPr>
            <a:spLocks noChangeArrowheads="1"/>
          </p:cNvSpPr>
          <p:nvPr/>
        </p:nvSpPr>
        <p:spPr bwMode="auto">
          <a:xfrm>
            <a:off x="2" y="574940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Georgia" panose="02040502050405020303" pitchFamily="18" charset="0"/>
              </a:defRPr>
            </a:lvl1pPr>
            <a:lvl2pPr marL="742950" indent="-285750" eaLnBrk="0" hangingPunct="0">
              <a:spcBef>
                <a:spcPct val="20000"/>
              </a:spcBef>
              <a:buChar char="•"/>
              <a:defRPr sz="2800">
                <a:solidFill>
                  <a:schemeClr val="tx1"/>
                </a:solidFill>
                <a:latin typeface="Georgia" panose="02040502050405020303" pitchFamily="18" charset="0"/>
              </a:defRPr>
            </a:lvl2pPr>
            <a:lvl3pPr marL="1143000" indent="-228600" eaLnBrk="0" hangingPunct="0">
              <a:spcBef>
                <a:spcPct val="20000"/>
              </a:spcBef>
              <a:buChar char="•"/>
              <a:defRPr sz="2400">
                <a:solidFill>
                  <a:schemeClr val="tx1"/>
                </a:solidFill>
                <a:latin typeface="Georgia" panose="02040502050405020303" pitchFamily="18" charset="0"/>
              </a:defRPr>
            </a:lvl3pPr>
            <a:lvl4pPr marL="1600200" indent="-228600" eaLnBrk="0" hangingPunct="0">
              <a:spcBef>
                <a:spcPct val="20000"/>
              </a:spcBef>
              <a:buChar char="•"/>
              <a:defRPr sz="2000">
                <a:solidFill>
                  <a:schemeClr val="tx1"/>
                </a:solidFill>
                <a:latin typeface="Georgia" panose="02040502050405020303" pitchFamily="18" charset="0"/>
              </a:defRPr>
            </a:lvl4pPr>
            <a:lvl5pPr marL="2057400" indent="-228600" eaLnBrk="0" hangingPunct="0">
              <a:spcBef>
                <a:spcPct val="20000"/>
              </a:spcBef>
              <a:buChar char="•"/>
              <a:defRPr sz="2000">
                <a:solidFill>
                  <a:schemeClr val="tx1"/>
                </a:solidFill>
                <a:latin typeface="Georgia" panose="02040502050405020303" pitchFamily="18" charset="0"/>
              </a:defRPr>
            </a:lvl5pPr>
            <a:lvl6pPr marL="2514600" indent="-228600" eaLnBrk="0" fontAlgn="base" hangingPunct="0">
              <a:spcBef>
                <a:spcPct val="20000"/>
              </a:spcBef>
              <a:spcAft>
                <a:spcPct val="0"/>
              </a:spcAft>
              <a:buChar char="•"/>
              <a:defRPr sz="2000">
                <a:solidFill>
                  <a:schemeClr val="tx1"/>
                </a:solidFill>
                <a:latin typeface="Georgia" panose="02040502050405020303" pitchFamily="18" charset="0"/>
              </a:defRPr>
            </a:lvl6pPr>
            <a:lvl7pPr marL="2971800" indent="-228600" eaLnBrk="0" fontAlgn="base" hangingPunct="0">
              <a:spcBef>
                <a:spcPct val="20000"/>
              </a:spcBef>
              <a:spcAft>
                <a:spcPct val="0"/>
              </a:spcAft>
              <a:buChar char="•"/>
              <a:defRPr sz="2000">
                <a:solidFill>
                  <a:schemeClr val="tx1"/>
                </a:solidFill>
                <a:latin typeface="Georgia" panose="02040502050405020303" pitchFamily="18" charset="0"/>
              </a:defRPr>
            </a:lvl7pPr>
            <a:lvl8pPr marL="3429000" indent="-228600" eaLnBrk="0" fontAlgn="base" hangingPunct="0">
              <a:spcBef>
                <a:spcPct val="20000"/>
              </a:spcBef>
              <a:spcAft>
                <a:spcPct val="0"/>
              </a:spcAft>
              <a:buChar char="•"/>
              <a:defRPr sz="2000">
                <a:solidFill>
                  <a:schemeClr val="tx1"/>
                </a:solidFill>
                <a:latin typeface="Georgia" panose="02040502050405020303" pitchFamily="18" charset="0"/>
              </a:defRPr>
            </a:lvl8pPr>
            <a:lvl9pPr marL="3886200" indent="-228600" eaLnBrk="0" fontAlgn="base" hangingPunct="0">
              <a:spcBef>
                <a:spcPct val="20000"/>
              </a:spcBef>
              <a:spcAft>
                <a:spcPct val="0"/>
              </a:spcAft>
              <a:buChar char="•"/>
              <a:defRPr sz="2000">
                <a:solidFill>
                  <a:schemeClr val="tx1"/>
                </a:solidFill>
                <a:latin typeface="Georgia" panose="02040502050405020303" pitchFamily="18" charset="0"/>
              </a:defRPr>
            </a:lvl9pPr>
          </a:lstStyle>
          <a:p>
            <a:pPr eaLnBrk="1" hangingPunct="1">
              <a:spcBef>
                <a:spcPct val="0"/>
              </a:spcBef>
              <a:buFontTx/>
              <a:buNone/>
            </a:pPr>
            <a:endParaRPr lang="en-US" altLang="en-US" sz="1800">
              <a:latin typeface="Arial" panose="020B0604020202020204" pitchFamily="34" charset="0"/>
            </a:endParaRPr>
          </a:p>
        </p:txBody>
      </p:sp>
      <p:pic>
        <p:nvPicPr>
          <p:cNvPr id="3" name="Picture 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 y="1368136"/>
            <a:ext cx="9144000" cy="55220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lstStyle/>
          <a:p>
            <a:endParaRPr lang="en-US"/>
          </a:p>
        </p:txBody>
      </p:sp>
      <p:sp>
        <p:nvSpPr>
          <p:cNvPr id="10" name="Title 2"/>
          <p:cNvSpPr txBox="1">
            <a:spLocks/>
          </p:cNvSpPr>
          <p:nvPr/>
        </p:nvSpPr>
        <p:spPr>
          <a:xfrm>
            <a:off x="4530436" y="228600"/>
            <a:ext cx="4384963" cy="685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200" kern="1200">
                <a:solidFill>
                  <a:schemeClr val="accent3"/>
                </a:solidFill>
                <a:latin typeface="+mj-lt"/>
                <a:ea typeface="+mj-ea"/>
                <a:cs typeface="+mj-cs"/>
              </a:defRPr>
            </a:lvl1pPr>
          </a:lstStyle>
          <a:p>
            <a:pPr lvl="0" algn="l">
              <a:spcBef>
                <a:spcPts val="0"/>
              </a:spcBef>
              <a:defRPr/>
            </a:pPr>
            <a:r>
              <a:rPr lang="en-US" dirty="0" smtClean="0">
                <a:solidFill>
                  <a:srgbClr val="FF0000"/>
                </a:solidFill>
                <a:latin typeface="Calibri" panose="020F0502020204030204" pitchFamily="34" charset="0"/>
                <a:ea typeface="Times New Roman" panose="02020603050405020304" pitchFamily="18" charset="0"/>
                <a:cs typeface="Times New Roman" panose="02020603050405020304" pitchFamily="18" charset="0"/>
              </a:rPr>
              <a:t>Green Infrastructure Tour</a:t>
            </a:r>
            <a:endParaRPr lang="en-US" sz="2800" dirty="0">
              <a:solidFill>
                <a:prstClr val="black"/>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662913"/>
      </p:ext>
    </p:extLst>
  </p:cSld>
  <p:clrMapOvr>
    <a:masterClrMapping/>
  </p:clrMapOvr>
  <mc:AlternateContent xmlns:mc="http://schemas.openxmlformats.org/markup-compatibility/2006" xmlns:p14="http://schemas.microsoft.com/office/powerpoint/2010/main">
    <mc:Choice Requires="p14">
      <p:transition p14:dur="100">
        <p:randomBar dir="vert"/>
      </p:transition>
    </mc:Choice>
    <mc:Fallback xmlns="">
      <p:transition>
        <p:randomBar dir="vert"/>
      </p:transition>
    </mc:Fallback>
  </mc:AlternateContent>
  <p:timing>
    <p:tnLst>
      <p:par>
        <p:cTn id="1" dur="indefinite" restart="never" nodeType="tmRoot"/>
      </p:par>
    </p:tnLst>
  </p:timing>
</p:sld>
</file>

<file path=ppt/theme/theme1.xml><?xml version="1.0" encoding="utf-8"?>
<a:theme xmlns:a="http://schemas.openxmlformats.org/drawingml/2006/main" name="1_Office Theme">
  <a:themeElements>
    <a:clrScheme name="Custom 1">
      <a:dk1>
        <a:sysClr val="windowText" lastClr="000000"/>
      </a:dk1>
      <a:lt1>
        <a:sysClr val="window" lastClr="FFFFFF"/>
      </a:lt1>
      <a:dk2>
        <a:srgbClr val="303030"/>
      </a:dk2>
      <a:lt2>
        <a:srgbClr val="DEDEE0"/>
      </a:lt2>
      <a:accent1>
        <a:srgbClr val="B31B1B"/>
      </a:accent1>
      <a:accent2>
        <a:srgbClr val="4D4F53"/>
      </a:accent2>
      <a:accent3>
        <a:srgbClr val="A2998B"/>
      </a:accent3>
      <a:accent4>
        <a:srgbClr val="EF9595"/>
      </a:accent4>
      <a:accent5>
        <a:srgbClr val="7D7364"/>
      </a:accent5>
      <a:accent6>
        <a:srgbClr val="A8B1C4"/>
      </a:accent6>
      <a:hlink>
        <a:srgbClr val="3B4558"/>
      </a:hlink>
      <a:folHlink>
        <a:srgbClr val="596784"/>
      </a:folHlink>
    </a:clrScheme>
    <a:fontScheme name="Custom 2">
      <a:majorFont>
        <a:latin typeface="Helvetica"/>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4775</TotalTime>
  <Words>1436</Words>
  <Application>Microsoft Office PowerPoint</Application>
  <PresentationFormat>On-screen Show (4:3)</PresentationFormat>
  <Paragraphs>112</Paragraphs>
  <Slides>19</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Helvetica</vt:lpstr>
      <vt:lpstr>Times</vt:lpstr>
      <vt:lpstr>Times New Roman</vt:lpstr>
      <vt:lpstr>1_Office Theme</vt:lpstr>
      <vt:lpstr>Cornell Landscape Improvement Partners Landscape Beautification Needs 2017 Top 10 Update </vt:lpstr>
      <vt:lpstr>Past Top Ten  Campus Landscape Projects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Potential Top Ten Projects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dc:creator>
  <cp:lastModifiedBy>David Merrill Cutter</cp:lastModifiedBy>
  <cp:revision>185</cp:revision>
  <dcterms:created xsi:type="dcterms:W3CDTF">2015-09-17T21:00:54Z</dcterms:created>
  <dcterms:modified xsi:type="dcterms:W3CDTF">2017-02-08T14:19:33Z</dcterms:modified>
</cp:coreProperties>
</file>